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</p:sldIdLst>
  <p:sldSz cx="9144000" cy="6858000" type="screen4x3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NUL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NUL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16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05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96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39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8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95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74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35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7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20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73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A161-2F00-4A69-8E16-8C2F85751A2F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247F-CAE7-4F89-8576-70744787D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00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35" y="5805265"/>
            <a:ext cx="5748572" cy="100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932040" y="4581128"/>
            <a:ext cx="3599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Análise IPCA e INPC</a:t>
            </a:r>
          </a:p>
          <a:p>
            <a:pPr algn="r"/>
            <a:endParaRPr lang="pt-BR" sz="1200" dirty="0"/>
          </a:p>
          <a:p>
            <a:pPr algn="r"/>
            <a:r>
              <a:rPr lang="pt-BR" sz="1200" dirty="0" smtClean="0"/>
              <a:t>Maio </a:t>
            </a:r>
            <a:r>
              <a:rPr lang="pt-BR" sz="1200" dirty="0"/>
              <a:t>de </a:t>
            </a:r>
            <a:r>
              <a:rPr lang="pt-BR" sz="1200" dirty="0" smtClean="0"/>
              <a:t>2019</a:t>
            </a:r>
            <a:endParaRPr lang="pt-BR" sz="1200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4572000" y="3933056"/>
            <a:ext cx="457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508104" y="4149080"/>
            <a:ext cx="363589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6444208" y="4365104"/>
            <a:ext cx="269979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0" y="188640"/>
            <a:ext cx="457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0" y="404664"/>
            <a:ext cx="363589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0" y="620688"/>
            <a:ext cx="269979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584170" y="2130426"/>
            <a:ext cx="7975660" cy="1470024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" name="Retângulo de cantos arredondados 5"/>
          <p:cNvSpPr/>
          <p:nvPr/>
        </p:nvSpPr>
        <p:spPr>
          <a:xfrm>
            <a:off x="323528" y="1989138"/>
            <a:ext cx="8496944" cy="1655762"/>
          </a:xfrm>
          <a:prstGeom prst="roundRect">
            <a:avLst>
              <a:gd name="adj" fmla="val 734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143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INFLAÇÃO EM BRASÍLIA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Abril de 2019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6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pca_mas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npc_rms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tabela_inpc_maiores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npc_grupos_12m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2177734" y="4725144"/>
            <a:ext cx="252028" cy="30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439652" y="5087381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pt-BR" sz="1100" dirty="0" smtClean="0"/>
              <a:t>Produtos farmacêuticos</a:t>
            </a:r>
          </a:p>
          <a:p>
            <a:pPr marL="171450" indent="-171450">
              <a:buFontTx/>
              <a:buChar char="-"/>
            </a:pPr>
            <a:r>
              <a:rPr lang="pt-BR" sz="1100" dirty="0" smtClean="0"/>
              <a:t>Perfume</a:t>
            </a:r>
          </a:p>
          <a:p>
            <a:pPr marL="171450" indent="-171450">
              <a:buFontTx/>
              <a:buChar char="-"/>
            </a:pPr>
            <a:r>
              <a:rPr lang="pt-BR" sz="1100" dirty="0" smtClean="0"/>
              <a:t>Desodorante</a:t>
            </a:r>
            <a:endParaRPr lang="pt-BR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npc_vs_ipca_ali_dom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pca_inpc_geral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86430" y="338473"/>
            <a:ext cx="913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Considerações Gerais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1" y="801381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IPCA registra avanço de </a:t>
            </a:r>
            <a:r>
              <a:rPr lang="pt-BR" sz="1600" b="1" dirty="0" smtClean="0"/>
              <a:t>0,77%</a:t>
            </a:r>
            <a:r>
              <a:rPr lang="pt-BR" sz="1600" dirty="0" smtClean="0"/>
              <a:t> em abril, bem próximo do esperado. Em doze meses, índice sobe de 3,83% para 4,21%.</a:t>
            </a:r>
          </a:p>
          <a:p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Gasolina (4,96%) e passagem aérea (4,67%) exerceram maior impacto a exemplo do mês anterior.</a:t>
            </a:r>
            <a:endParaRPr lang="pt-BR" sz="1600" dirty="0"/>
          </a:p>
          <a:p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 inflação do grupo Alimentação e Bebidas cedeu (0,28% ante 1,49%). Feijão-carioca recua (-6,76%) após 5 meses de altas consecutivas.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Tomate (36,2%) mostra avanço ainda mais expressivo que em março (14,94%). Em doze meses, o item registra crescimento de 65,86</a:t>
            </a:r>
            <a:r>
              <a:rPr lang="pt-BR" sz="1600" dirty="0" smtClean="0"/>
              <a:t>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Reajustes nos medicamentos.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8133" y="4094504"/>
            <a:ext cx="913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Balanço de riscos: próximo mês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5428" y="4712331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Preço da gasolina ao consumidor apresenta avanço na primeira semana de maio.</a:t>
            </a:r>
          </a:p>
          <a:p>
            <a:r>
              <a:rPr lang="pt-BR" dirty="0"/>
              <a:t> </a:t>
            </a:r>
            <a:r>
              <a:rPr lang="pt-BR" dirty="0" smtClean="0"/>
              <a:t>   </a:t>
            </a:r>
          </a:p>
          <a:p>
            <a:r>
              <a:rPr lang="pt-BR" dirty="0"/>
              <a:t> </a:t>
            </a:r>
            <a:r>
              <a:rPr lang="pt-BR" dirty="0" smtClean="0"/>
              <a:t>   Dólar avança no último mês (R$3,86 para R$3,96)</a:t>
            </a:r>
          </a:p>
          <a:p>
            <a:r>
              <a:rPr lang="pt-BR" dirty="0" smtClean="0"/>
              <a:t>    </a:t>
            </a:r>
          </a:p>
          <a:p>
            <a:r>
              <a:rPr lang="pt-BR" dirty="0" smtClean="0"/>
              <a:t>    Bandeira tarifária muda para cor amarela.</a:t>
            </a:r>
          </a:p>
          <a:p>
            <a:r>
              <a:rPr lang="pt-BR" dirty="0"/>
              <a:t> </a:t>
            </a:r>
            <a:r>
              <a:rPr lang="pt-BR" dirty="0" smtClean="0"/>
              <a:t>   </a:t>
            </a:r>
          </a:p>
          <a:p>
            <a:r>
              <a:rPr lang="pt-BR" dirty="0"/>
              <a:t> </a:t>
            </a:r>
            <a:r>
              <a:rPr lang="pt-BR" dirty="0" smtClean="0"/>
              <a:t>   Novo cálculo para reajuste em planos de saúde</a:t>
            </a:r>
          </a:p>
          <a:p>
            <a:endParaRPr lang="pt-BR" dirty="0"/>
          </a:p>
          <a:p>
            <a:r>
              <a:rPr lang="pt-BR" dirty="0" smtClean="0"/>
              <a:t>    </a:t>
            </a:r>
          </a:p>
        </p:txBody>
      </p:sp>
      <p:sp>
        <p:nvSpPr>
          <p:cNvPr id="8" name="Elipse 7"/>
          <p:cNvSpPr/>
          <p:nvPr/>
        </p:nvSpPr>
        <p:spPr>
          <a:xfrm>
            <a:off x="183305" y="4869160"/>
            <a:ext cx="144016" cy="1264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55428" y="5952685"/>
            <a:ext cx="144016" cy="12649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16</a:t>
            </a:fld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134764" y="6473782"/>
            <a:ext cx="144016" cy="12649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55428" y="5392138"/>
            <a:ext cx="144016" cy="1264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61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33075" cy="410445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Companhia de Planejamento do Distrito Federal - CODEPLAN</a:t>
            </a:r>
            <a:endParaRPr lang="pt-BR" sz="2000" b="1" dirty="0"/>
          </a:p>
          <a:p>
            <a:pPr marL="0" indent="0" algn="ctr">
              <a:buNone/>
            </a:pPr>
            <a:r>
              <a:rPr lang="pt-BR" sz="1800" b="1" dirty="0" smtClean="0"/>
              <a:t>Diretoria </a:t>
            </a:r>
            <a:r>
              <a:rPr lang="pt-BR" sz="1800" b="1" dirty="0"/>
              <a:t>de Estudos e Pesquisas Socioeconômicas – DIEPS</a:t>
            </a:r>
          </a:p>
          <a:p>
            <a:pPr marL="0" indent="0" algn="ctr">
              <a:buNone/>
            </a:pPr>
            <a:r>
              <a:rPr lang="pt-BR" sz="1800" dirty="0"/>
              <a:t>Gerência de </a:t>
            </a:r>
            <a:r>
              <a:rPr lang="pt-BR" sz="1800" dirty="0" smtClean="0"/>
              <a:t>Contas e Estudos Setoriais – GECON</a:t>
            </a:r>
          </a:p>
          <a:p>
            <a:pPr marL="0" indent="0" algn="ctr">
              <a:buNone/>
            </a:pPr>
            <a:r>
              <a:rPr lang="pt-BR" sz="1800" dirty="0" smtClean="0"/>
              <a:t>Núcleo de Preços – NUPRE</a:t>
            </a:r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r>
              <a:rPr lang="pt-BR" sz="1800" dirty="0" smtClean="0">
                <a:hlinkClick r:id=""/>
              </a:rPr>
              <a:t>http:\\economia.codeplan.df.gov.br</a:t>
            </a:r>
          </a:p>
          <a:p>
            <a:pPr marL="0" indent="0" algn="ctr">
              <a:buNone/>
            </a:pPr>
            <a:r>
              <a:rPr lang="pt-BR" sz="1800" dirty="0" smtClean="0">
                <a:hlinkClick r:id=""/>
              </a:rPr>
              <a:t>http:\\conjunturaeconomica.codeplan.df.gov.br</a:t>
            </a:r>
          </a:p>
          <a:p>
            <a:pPr marL="0" indent="0" algn="ctr">
              <a:buNone/>
            </a:pPr>
            <a:r>
              <a:rPr lang="pt-BR" sz="1800" dirty="0" smtClean="0">
                <a:hlinkClick r:id=""/>
              </a:rPr>
              <a:t>http:\\www.codeplan.df.gov.br</a:t>
            </a:r>
          </a:p>
          <a:p>
            <a:pPr marL="0" indent="0" algn="ctr">
              <a:buNone/>
            </a:pPr>
            <a:endParaRPr lang="pt-BR" sz="1800" dirty="0" smtClean="0">
              <a:hlinkClick r:id=""/>
            </a:endParaRPr>
          </a:p>
          <a:p>
            <a:pPr marL="0" indent="0" algn="ctr">
              <a:buNone/>
            </a:pPr>
            <a:r>
              <a:rPr lang="pt-BR" sz="1800" b="1" dirty="0" smtClean="0"/>
              <a:t>61 </a:t>
            </a:r>
            <a:r>
              <a:rPr lang="pt-BR" sz="1800" b="1" dirty="0"/>
              <a:t>– 3342 1040</a:t>
            </a:r>
          </a:p>
          <a:p>
            <a:pPr marL="0" indent="0" algn="ctr">
              <a:buNone/>
            </a:pPr>
            <a:endParaRPr lang="pt-BR" sz="18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2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" y="764704"/>
            <a:ext cx="9144000" cy="432048"/>
          </a:xfrm>
          <a:prstGeom prst="rect">
            <a:avLst/>
          </a:prstGeom>
          <a:noFill/>
          <a:ln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000" algn="l"/>
            <a:r>
              <a:rPr lang="pt-BR" sz="3200" b="1" dirty="0">
                <a:solidFill>
                  <a:srgbClr val="008000"/>
                </a:solidFill>
              </a:rPr>
              <a:t>Roteiro da Apresentação</a:t>
            </a:r>
            <a:endParaRPr lang="pt-BR" sz="32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26876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IPCA: comparativo Brasil, Brasília e regiões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pesquisadas e análise dos principais pontos do comportamento do IPCA no mês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INPC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: comparando Brasil, Brasília e demais regiões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pesquisadas e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análise dos principais pontos do comportamento do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INPC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mês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Considerações gerais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247F-CAE7-4F89-8576-70744787D48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6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pca_rms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173" y="404664"/>
            <a:ext cx="9146173" cy="645333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pca_grupos_mensal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173" y="404664"/>
            <a:ext cx="9146173" cy="645333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 flipV="1">
            <a:off x="3419872" y="2204864"/>
            <a:ext cx="1800200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200105" y="1916832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- Mobiliário</a:t>
            </a:r>
          </a:p>
          <a:p>
            <a:r>
              <a:rPr lang="pt-BR" sz="1100" dirty="0" smtClean="0"/>
              <a:t>- Eletrodomésticos</a:t>
            </a:r>
            <a:endParaRPr lang="pt-BR" sz="1100" dirty="0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6660232" y="5661248"/>
            <a:ext cx="844129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504361" y="5339837"/>
            <a:ext cx="1388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- Calçados</a:t>
            </a:r>
          </a:p>
          <a:p>
            <a:r>
              <a:rPr lang="pt-BR" sz="1100" dirty="0" smtClean="0"/>
              <a:t>- Roupas femininas</a:t>
            </a:r>
            <a:endParaRPr lang="pt-BR" sz="1100" dirty="0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4139952" y="1484784"/>
            <a:ext cx="1224136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379858" y="1269340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- Alimentação fora do domicílio</a:t>
            </a:r>
            <a:endParaRPr lang="pt-BR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tabela_maiores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76671"/>
            <a:ext cx="9144000" cy="636510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pca_12meses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pca_grupos_12m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pca_gasolina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a_pres_files/figure-pptx/ipca_bc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277</Words>
  <Application>Microsoft Office PowerPoint</Application>
  <PresentationFormat>Apresentação na tela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8991</TotalTime>
  <Words>459</Words>
  <Application>Microsoft Office PowerPoint</Application>
  <PresentationFormat>Apresentação na tela (4:3)</PresentationFormat>
  <Paragraphs>66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Tema do Office</vt:lpstr>
      <vt:lpstr>Planilha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Gráfico 6 – IPCA – Classificação BC – Brasília Acumulado em 12 meses (%)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IPCA</dc:title>
  <dc:creator>CODEPLAN</dc:creator>
  <cp:keywords/>
  <cp:lastModifiedBy>Joao Renato Leripio Gomes</cp:lastModifiedBy>
  <cp:revision>23</cp:revision>
  <dcterms:created xsi:type="dcterms:W3CDTF">2019-05-10T12:36:25Z</dcterms:created>
  <dcterms:modified xsi:type="dcterms:W3CDTF">2019-05-10T13:57:53Z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9 de abril de 2019</vt:lpwstr>
  </property>
  <property fmtid="{D5CDD505-2E9C-101B-9397-08002B2CF9AE}" pid="3" name="output">
    <vt:lpwstr/>
  </property>
</Properties>
</file>